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0" r:id="rId4"/>
    <p:sldId id="259" r:id="rId5"/>
    <p:sldId id="262" r:id="rId6"/>
    <p:sldId id="263" r:id="rId7"/>
    <p:sldId id="264" r:id="rId8"/>
    <p:sldId id="265" r:id="rId9"/>
    <p:sldId id="266" r:id="rId10"/>
    <p:sldId id="268" r:id="rId11"/>
    <p:sldId id="261" r:id="rId12"/>
    <p:sldId id="267" r:id="rId13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 autoAdjust="0"/>
    <p:restoredTop sz="78928" autoAdjust="0"/>
  </p:normalViewPr>
  <p:slideViewPr>
    <p:cSldViewPr snapToGrid="0">
      <p:cViewPr varScale="1">
        <p:scale>
          <a:sx n="68" d="100"/>
          <a:sy n="68" d="100"/>
        </p:scale>
        <p:origin x="1234" y="53"/>
      </p:cViewPr>
      <p:guideLst/>
    </p:cSldViewPr>
  </p:slideViewPr>
  <p:outlineViewPr>
    <p:cViewPr>
      <p:scale>
        <a:sx n="33" d="100"/>
        <a:sy n="33" d="100"/>
      </p:scale>
      <p:origin x="0" y="-1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9ECED19-3F2E-4C68-BA1B-735BC9D05D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A2CB63-1DE7-4430-A0B3-C2364E2457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C45E0-3B13-4204-B645-F309624FCF4F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803B0-14B8-472E-857A-F9B425AB851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1D38F-DB22-4668-999B-8A778677FE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D24123-BED0-4BAB-BB5F-EA8EFA7043F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210693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media/media2.mp4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AC756-9BAA-4D13-86E7-44C89D0A9077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7B6CC-C8AE-4C8E-B7B3-971CBF0A21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594552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1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542314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11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82063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2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38177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3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23659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4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79496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5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55156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6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0644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7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849471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8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25790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7B6CC-C8AE-4C8E-B7B3-971CBF0A210D}" type="slidenum">
              <a:rPr lang="ro-RO" smtClean="0"/>
              <a:t>9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93143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5AD7F-2C73-4E4E-BFDE-E15AB156E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o-R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76A9A-3466-4B2C-BC69-19FC15288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FE818-1782-4755-9C58-EB01B555F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0D0DE-AE88-4B16-8FA4-9D4B2A5B5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99678-1348-41AC-A35E-1FD9F5E2A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87800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D47C4-005C-4667-B324-0EE4A37B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4022E9-CF3F-4C50-B744-77210DD37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E30CD-BBE0-4A2A-BC82-9EFBA4053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5CE78-1C3C-4B92-A538-295D15181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04377-78EF-42FE-BB4D-DFC430D27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8478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D68E87-04FF-477F-8728-E61F980828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E4BD57-F5DC-4C65-823F-41289F2A8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2B737-28C9-402F-A614-9B2BB2314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54E7C-4EB2-41E1-A38C-810401E61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B21D9-F7B2-4DB2-8012-ECD456D10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70533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2ACEF-4B58-4385-B6D2-2E96E1B3B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F6BF-61B5-447A-B4CF-9799FE38F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8808C-F085-4EB3-8051-62C18A8EF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FC1C2-F71B-4283-A350-9A830BA40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87875-7B5C-48BC-9873-9B671B7D9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73279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CC127-50EE-44D1-8B43-B560F415E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1BB92-95BF-4174-8CC0-7422CAA0D8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50E6B-88D3-46B3-8F4C-E1E9A334A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B55A5-6CB4-439E-8FFA-6C44EF542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C8FC8-F286-4C7E-886F-D679AFA0A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02215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5A78-EC31-4C81-A861-FFD07E3A5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A4A87-CCDC-40E2-87EE-44A4EC5C22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CB3E8-1CED-45E0-8BF3-174D2EDB4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A90B8-7726-4CCC-AE34-321B95BE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CDB17-890B-44AF-850C-EE16F0FD2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974D3-5AF8-4E2D-8750-DF3712901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9607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086DA-2784-4158-A225-F9A0EBFF6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3A1DF9-E250-4953-9ED3-8AA7877B2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09087-2F0C-48F9-AE9F-A15BE6C69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7D79E5-1F27-4680-B961-7DCC41F51A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2DE0B0-CC17-4760-B6B5-EB2B516C41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1C0454-6424-4C25-940D-96B745D06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A4847B-792F-4402-80B5-E9945FA67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946EB-4788-4208-9F00-E9885536F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84936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1E34C-7313-451B-801A-A1E1E8F35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4F47C6-5F09-4FE4-998C-697592223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5E15D-F08E-4B5D-A1B8-EDEDB0B7F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9EAC24-1C7C-4278-8285-604A0D2D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74511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76D342-5EDF-4693-9A81-988301AFC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015237-A2F6-4E98-BDA7-C99FE39BE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15DFE-48C9-4D84-8522-515D87412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5640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B930-6BF8-4597-B858-4673E5AF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5F04A-11A0-44C9-AA07-366922CB5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488F9-5DA8-42D4-A3F2-6C8A0D809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B259E-1AF5-4CFB-90E7-457828E7C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972DE3-ECD0-4C81-8A86-A620530AA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BC746-CF77-46AA-9E29-30DF1EFAF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83316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25E01-013B-4F2C-AD8C-209D833E2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7293D4-18A5-4156-9B23-C7FC9C1E94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2BCEBF-5859-45F7-A039-72E3BAAD9A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37EC8-7B82-4BE2-AF26-ABF86C5B0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AF46C-0B2C-40DD-AAAE-51B4C693A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CB77FE-21CD-4DF4-92AD-E84CC34B7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05105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00545C-BA04-40DB-B01B-E29CD1F5B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ro-R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D4CEBA-3E42-4DBF-AC84-C33718E64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A3D9E-F566-4986-975C-17EE6B937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2DC0E-8E4E-4633-88F0-D7EB7A1AF1A3}" type="datetimeFigureOut">
              <a:rPr lang="ro-RO" smtClean="0"/>
              <a:t>03.12.2019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C0EAC-AE45-431F-A2BD-2464EDB4D8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9B05C-6A07-4BAD-B470-40148DA87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5C187-0DA6-42F5-84A0-C8436DA92C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5792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3.mp3"/><Relationship Id="rId7" Type="http://schemas.openxmlformats.org/officeDocument/2006/relationships/image" Target="../media/image1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p3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news.bbc.co.uk/2/hi/technology/6425927.stm" TargetMode="External"/><Relationship Id="rId2" Type="http://schemas.openxmlformats.org/officeDocument/2006/relationships/hyperlink" Target="https://www.independent.co.uk/life-style/gadgets-and-tech/news/robots-civil-rights-android-artificial-intelligence-2045-destroy-humans-sophia-singularity-a8367331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sme.org/engineering-topics/articles/robotics/do-robots-deserve-legal-right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6FE1F-B7B0-4F9F-A499-3CEF66F05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8300" dirty="0"/>
              <a:t>The citizens of the future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Legal rights of robots</a:t>
            </a:r>
            <a:endParaRPr lang="ro-RO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AEC1A9-A6C8-4CF7-AF27-E3961772350D}"/>
              </a:ext>
            </a:extLst>
          </p:cNvPr>
          <p:cNvSpPr txBox="1"/>
          <p:nvPr/>
        </p:nvSpPr>
        <p:spPr>
          <a:xfrm>
            <a:off x="7380514" y="5262465"/>
            <a:ext cx="44786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Mihaiu Mihaela</a:t>
            </a:r>
          </a:p>
          <a:p>
            <a:pPr algn="r"/>
            <a:r>
              <a:rPr lang="en-US" dirty="0" err="1"/>
              <a:t>Cre</a:t>
            </a:r>
            <a:r>
              <a:rPr lang="ro-RO" dirty="0" err="1"/>
              <a:t>țu</a:t>
            </a:r>
            <a:r>
              <a:rPr lang="ro-RO" dirty="0"/>
              <a:t> Rodica</a:t>
            </a:r>
            <a:endParaRPr lang="en-US" dirty="0"/>
          </a:p>
          <a:p>
            <a:pPr algn="r"/>
            <a:r>
              <a:rPr lang="en-US" dirty="0"/>
              <a:t>C112D</a:t>
            </a:r>
            <a:endParaRPr lang="ro-RO" dirty="0"/>
          </a:p>
        </p:txBody>
      </p:sp>
      <p:pic>
        <p:nvPicPr>
          <p:cNvPr id="1026" name="Picture 2" descr="Imagini pentru robot lawyer">
            <a:extLst>
              <a:ext uri="{FF2B5EF4-FFF2-40B4-BE49-F238E27FC236}">
                <a16:creationId xmlns:a16="http://schemas.microsoft.com/office/drawing/2014/main" id="{C256B46F-67B7-41CF-BECF-FE86A74B9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943" y="3777174"/>
            <a:ext cx="1471029" cy="2634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BB9BFE88-368D-4AA8-8754-D40F1777634F}"/>
              </a:ext>
            </a:extLst>
          </p:cNvPr>
          <p:cNvSpPr/>
          <p:nvPr/>
        </p:nvSpPr>
        <p:spPr>
          <a:xfrm>
            <a:off x="2565918" y="5094514"/>
            <a:ext cx="3172409" cy="1576874"/>
          </a:xfrm>
          <a:prstGeom prst="cloudCallout">
            <a:avLst>
              <a:gd name="adj1" fmla="val -55833"/>
              <a:gd name="adj2" fmla="val -49674"/>
            </a:avLst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778E5E-898A-4CD4-9CB9-6B9B10D1F1B8}"/>
              </a:ext>
            </a:extLst>
          </p:cNvPr>
          <p:cNvSpPr txBox="1"/>
          <p:nvPr/>
        </p:nvSpPr>
        <p:spPr>
          <a:xfrm>
            <a:off x="2957804" y="5559785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b="1" dirty="0" err="1">
                <a:latin typeface="Bradley Hand ITC" panose="03070402050302030203" pitchFamily="66" charset="0"/>
              </a:rPr>
              <a:t>You</a:t>
            </a:r>
            <a:r>
              <a:rPr lang="ro-RO" b="1" dirty="0">
                <a:latin typeface="Bradley Hand ITC" panose="03070402050302030203" pitchFamily="66" charset="0"/>
              </a:rPr>
              <a:t> </a:t>
            </a:r>
            <a:r>
              <a:rPr lang="ro-RO" b="1" dirty="0" err="1">
                <a:latin typeface="Bradley Hand ITC" panose="03070402050302030203" pitchFamily="66" charset="0"/>
              </a:rPr>
              <a:t>have</a:t>
            </a:r>
            <a:r>
              <a:rPr lang="ro-RO" b="1" dirty="0">
                <a:latin typeface="Bradley Hand ITC" panose="03070402050302030203" pitchFamily="66" charset="0"/>
              </a:rPr>
              <a:t> </a:t>
            </a:r>
            <a:r>
              <a:rPr lang="ro-RO" b="1" dirty="0" err="1">
                <a:latin typeface="Bradley Hand ITC" panose="03070402050302030203" pitchFamily="66" charset="0"/>
              </a:rPr>
              <a:t>the</a:t>
            </a:r>
            <a:r>
              <a:rPr lang="ro-RO" b="1" dirty="0">
                <a:latin typeface="Bradley Hand ITC" panose="03070402050302030203" pitchFamily="66" charset="0"/>
              </a:rPr>
              <a:t> </a:t>
            </a:r>
            <a:r>
              <a:rPr lang="ro-RO" b="1" dirty="0" err="1">
                <a:latin typeface="Bradley Hand ITC" panose="03070402050302030203" pitchFamily="66" charset="0"/>
              </a:rPr>
              <a:t>right</a:t>
            </a:r>
            <a:r>
              <a:rPr lang="ro-RO" b="1" dirty="0">
                <a:latin typeface="Bradley Hand ITC" panose="03070402050302030203" pitchFamily="66" charset="0"/>
              </a:rPr>
              <a:t> </a:t>
            </a:r>
            <a:r>
              <a:rPr lang="ro-RO" b="1" dirty="0" err="1">
                <a:latin typeface="Bradley Hand ITC" panose="03070402050302030203" pitchFamily="66" charset="0"/>
              </a:rPr>
              <a:t>to</a:t>
            </a:r>
            <a:r>
              <a:rPr lang="ro-RO" b="1" dirty="0">
                <a:latin typeface="Bradley Hand ITC" panose="03070402050302030203" pitchFamily="66" charset="0"/>
              </a:rPr>
              <a:t> </a:t>
            </a:r>
            <a:r>
              <a:rPr lang="ro-RO" b="1" dirty="0" err="1">
                <a:latin typeface="Bradley Hand ITC" panose="03070402050302030203" pitchFamily="66" charset="0"/>
              </a:rPr>
              <a:t>remain</a:t>
            </a:r>
            <a:r>
              <a:rPr lang="ro-RO" b="1" dirty="0">
                <a:latin typeface="Bradley Hand ITC" panose="03070402050302030203" pitchFamily="66" charset="0"/>
              </a:rPr>
              <a:t> </a:t>
            </a:r>
            <a:r>
              <a:rPr lang="ro-RO" b="1" dirty="0" err="1">
                <a:latin typeface="Bradley Hand ITC" panose="03070402050302030203" pitchFamily="66" charset="0"/>
              </a:rPr>
              <a:t>attentive</a:t>
            </a:r>
            <a:r>
              <a:rPr lang="ro-RO" b="1" dirty="0">
                <a:latin typeface="Bradley Hand ITC" panose="03070402050302030203" pitchFamily="66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96291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ini pentru artificial intelligence quotes elon musk">
            <a:extLst>
              <a:ext uri="{FF2B5EF4-FFF2-40B4-BE49-F238E27FC236}">
                <a16:creationId xmlns:a16="http://schemas.microsoft.com/office/drawing/2014/main" id="{39461510-AF4E-4B5E-AD25-E7225EA22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6399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11158-75F2-4A71-B65C-21EA48FAA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pic>
        <p:nvPicPr>
          <p:cNvPr id="4" name="5 CREEPIEST Things Done By Artificial Intelligence Robots">
            <a:hlinkClick r:id="" action="ppaction://media"/>
            <a:extLst>
              <a:ext uri="{FF2B5EF4-FFF2-40B4-BE49-F238E27FC236}">
                <a16:creationId xmlns:a16="http://schemas.microsoft.com/office/drawing/2014/main" id="{7AA0F247-78B7-4E33-9E1E-E8483CDE50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844"/>
          </a:xfrm>
        </p:spPr>
      </p:pic>
      <p:pic>
        <p:nvPicPr>
          <p:cNvPr id="6" name="Thank you for your attention! This presentation might deserve a ten!">
            <a:hlinkClick r:id="" action="ppaction://media"/>
            <a:extLst>
              <a:ext uri="{FF2B5EF4-FFF2-40B4-BE49-F238E27FC236}">
                <a16:creationId xmlns:a16="http://schemas.microsoft.com/office/drawing/2014/main" id="{98EF7C2D-237C-4AA1-8928-FCE3EF1838B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29218" y="121443"/>
            <a:ext cx="487363" cy="487363"/>
          </a:xfrm>
          <a:prstGeom prst="rect">
            <a:avLst/>
          </a:prstGeom>
        </p:spPr>
      </p:pic>
      <p:pic>
        <p:nvPicPr>
          <p:cNvPr id="2050" name="Picture 2" descr="Imagini pentru robot waving">
            <a:extLst>
              <a:ext uri="{FF2B5EF4-FFF2-40B4-BE49-F238E27FC236}">
                <a16:creationId xmlns:a16="http://schemas.microsoft.com/office/drawing/2014/main" id="{90815354-8296-496E-A6CF-B2F62D3F7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041" y="7093466"/>
            <a:ext cx="3521839" cy="3521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635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8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852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08 0.00162 L 0.00808 0.00185 C 0.0073 -0.01319 0.00638 -0.02778 0.00521 -0.04213 C 0.00508 -0.04421 0.0043 -0.04583 0.0043 -0.04791 C 0.00339 -0.06666 0.00248 -0.08541 0.00209 -0.10393 C 0.00209 -0.10578 0.00261 -0.10717 0.00274 -0.10856 C 0.00339 -0.11736 0.00287 -0.11782 0.00352 -0.12778 C 0.00352 -0.12986 0.00378 -0.13171 0.00391 -0.13403 C 0.00417 -0.13565 0.00417 -0.13727 0.00443 -0.13889 C 0.00482 -0.14051 0.00534 -0.14213 0.00599 -0.14375 C 0.00795 -0.16111 0.00456 -0.13472 0.00782 -0.15347 C 0.00834 -0.15648 0.00886 -0.15949 0.00899 -0.16273 C 0.00912 -0.16481 0.01029 -0.18241 0.0112 -0.18495 L 0.01394 -0.19491 C 0.01446 -0.19676 0.01511 -0.19791 0.01524 -0.19977 C 0.01563 -0.20301 0.01615 -0.20625 0.01641 -0.20949 C 0.0168 -0.21366 0.01693 -0.21805 0.01732 -0.22199 L 0.01901 -0.23611 C 0.01901 -0.23588 0.02032 -0.24583 0.02032 -0.2456 C 0.02071 -0.24815 0.02123 -0.25023 0.02162 -0.25231 C 0.02201 -0.25578 0.02201 -0.25903 0.02279 -0.2618 C 0.02448 -0.26828 0.02383 -0.26504 0.02474 -0.27176 C 0.02396 -0.28125 0.02435 -0.2919 0.02253 -0.30092 C 0.02175 -0.3044 0.01875 -0.30393 0.01732 -0.30648 C 0.01667 -0.30741 0.01628 -0.30879 0.0155 -0.30926 C 0.01472 -0.31018 0.01394 -0.31018 0.01303 -0.31041 C 0.00847 -0.31782 0.01433 -0.30926 0.00873 -0.31458 C 0.00678 -0.31643 0.00704 -0.31898 0.00534 -0.32199 C 0.00443 -0.32291 -0.00013 -0.32708 -0.00078 -0.32731 C -0.00377 -0.32731 -0.00651 -0.32639 -0.00937 -0.32592 L -0.00937 -0.32569 " pathEditMode="relative" rAng="21300000" ptsTypes="AAAAAAAAAAAAAAAAAAAAAAAAAAAAAAA">
                                      <p:cBhvr>
                                        <p:cTn id="11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2" y="-166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852"/>
                            </p:stCondLst>
                            <p:childTnLst>
                              <p:par>
                                <p:cTn id="13" presetID="8" presetClass="emph" presetSubtype="0" repeatCount="indefinite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900000">
                                      <p:cBhvr>
                                        <p:cTn id="1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video>
              <p:cMediaNode vol="80000" mute="1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BEA3F-E0B9-4FAF-82DD-38A5764EE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EAF69-81EC-4B3D-AC46-0916C0781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Asimov, I. </a:t>
            </a:r>
            <a:r>
              <a:rPr lang="en-US" dirty="0"/>
              <a:t>– </a:t>
            </a:r>
            <a:r>
              <a:rPr lang="en-US" b="1" dirty="0"/>
              <a:t>I, Robot</a:t>
            </a:r>
          </a:p>
          <a:p>
            <a:r>
              <a:rPr lang="ro-RO" dirty="0">
                <a:hlinkClick r:id="rId2"/>
              </a:rPr>
              <a:t>https://www.independent.co.uk/life-style/gadgets-and-tech/news/robots-civil-rights-android-artificial-intelligence-2045-destroy-humans-sophia-singularity-a8367331.html</a:t>
            </a:r>
            <a:endParaRPr lang="en-US" dirty="0"/>
          </a:p>
          <a:p>
            <a:r>
              <a:rPr lang="ro-RO" dirty="0">
                <a:hlinkClick r:id="rId3"/>
              </a:rPr>
              <a:t>http://news.bbc.co.uk/2/hi/technology/6425927.stm</a:t>
            </a:r>
            <a:endParaRPr lang="en-US" dirty="0"/>
          </a:p>
          <a:p>
            <a:r>
              <a:rPr lang="ro-RO" dirty="0">
                <a:hlinkClick r:id="rId4"/>
              </a:rPr>
              <a:t>https://www.asme.org/engineering-topics/articles/robotics/do-robots-deserve-legal-rights</a:t>
            </a:r>
            <a:endParaRPr lang="en-US" dirty="0"/>
          </a:p>
          <a:p>
            <a:r>
              <a:rPr lang="ro-RO" dirty="0"/>
              <a:t>https://www.cnbc.com/2018/12/27/now-is-the-time-to-figure-out-the-ethical-rights-of-robots-in-the-workplace-.html</a:t>
            </a:r>
          </a:p>
        </p:txBody>
      </p:sp>
    </p:spTree>
    <p:extLst>
      <p:ext uri="{BB962C8B-B14F-4D97-AF65-F5344CB8AC3E}">
        <p14:creationId xmlns:p14="http://schemas.microsoft.com/office/powerpoint/2010/main" val="3596668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EBE8A-1741-4678-AD79-5470BD50F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Today, we are going to talk about…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ADE38-C99F-4E13-8132-FD2FACC2A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3599"/>
            <a:ext cx="10515600" cy="4351338"/>
          </a:xfrm>
        </p:spPr>
        <p:txBody>
          <a:bodyPr anchor="ctr">
            <a:normAutofit/>
          </a:bodyPr>
          <a:lstStyle/>
          <a:p>
            <a:endParaRPr lang="ro-RO" sz="4000" dirty="0"/>
          </a:p>
          <a:p>
            <a:pPr>
              <a:lnSpc>
                <a:spcPct val="150000"/>
              </a:lnSpc>
            </a:pPr>
            <a:r>
              <a:rPr lang="en-US" sz="4000" dirty="0"/>
              <a:t>Banking on robots</a:t>
            </a:r>
            <a:endParaRPr lang="ro-RO" sz="4000" dirty="0"/>
          </a:p>
          <a:p>
            <a:pPr>
              <a:lnSpc>
                <a:spcPct val="150000"/>
              </a:lnSpc>
            </a:pPr>
            <a:r>
              <a:rPr lang="en-GB" sz="4000" dirty="0"/>
              <a:t>Ethical b</a:t>
            </a:r>
            <a:r>
              <a:rPr lang="ro-RO" sz="4000" dirty="0"/>
              <a:t>it</a:t>
            </a:r>
            <a:r>
              <a:rPr lang="en-GB" sz="4000" dirty="0"/>
              <a:t>s</a:t>
            </a:r>
          </a:p>
          <a:p>
            <a:pPr>
              <a:lnSpc>
                <a:spcPct val="150000"/>
              </a:lnSpc>
            </a:pPr>
            <a:r>
              <a:rPr lang="en-GB" sz="4000" dirty="0"/>
              <a:t>I declare you… robot and wife!</a:t>
            </a:r>
          </a:p>
        </p:txBody>
      </p:sp>
    </p:spTree>
    <p:extLst>
      <p:ext uri="{BB962C8B-B14F-4D97-AF65-F5344CB8AC3E}">
        <p14:creationId xmlns:p14="http://schemas.microsoft.com/office/powerpoint/2010/main" val="950958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ophia The Robot noul client UniCreditBank">
            <a:hlinkClick r:id="" action="ppaction://media"/>
            <a:extLst>
              <a:ext uri="{FF2B5EF4-FFF2-40B4-BE49-F238E27FC236}">
                <a16:creationId xmlns:a16="http://schemas.microsoft.com/office/drawing/2014/main" id="{DEBA8BA3-4908-4109-AD6E-CF2F345C66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657" y="0"/>
            <a:ext cx="12199657" cy="6862152"/>
          </a:xfrm>
        </p:spPr>
      </p:pic>
    </p:spTree>
    <p:extLst>
      <p:ext uri="{BB962C8B-B14F-4D97-AF65-F5344CB8AC3E}">
        <p14:creationId xmlns:p14="http://schemas.microsoft.com/office/powerpoint/2010/main" val="215005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02B69-03F8-4A31-895C-2D9BB7CA8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Banking on robots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6958C-E628-4660-B566-0A9C08E94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709" y="1825625"/>
            <a:ext cx="744171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Sophia is the first robot to receive citizenship of a country, an UN title and… a credit card</a:t>
            </a:r>
          </a:p>
          <a:p>
            <a:endParaRPr lang="en-US" sz="3200" dirty="0"/>
          </a:p>
          <a:p>
            <a:r>
              <a:rPr lang="en-US" sz="3200" dirty="0"/>
              <a:t>By the year 2025, robots and machines driven by AI are predicted to perform half of all productive functions in the workplace.</a:t>
            </a:r>
          </a:p>
          <a:p>
            <a:endParaRPr lang="ro-RO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1E14CE-AF8F-46D4-B75E-08AEF0182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2305" y="315912"/>
            <a:ext cx="4119986" cy="61769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6574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DEAC60-BA60-4249-92EA-6B50B95F8E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667" y="1500110"/>
            <a:ext cx="11462666" cy="385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73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F27FE-1515-4DCE-A75E-FBE9E3245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bits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FA2D6-6E61-46EA-AFCB-6856213E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946" y="1825625"/>
            <a:ext cx="5291500" cy="4351338"/>
          </a:xfrm>
        </p:spPr>
        <p:txBody>
          <a:bodyPr anchor="ctr"/>
          <a:lstStyle/>
          <a:p>
            <a:r>
              <a:rPr lang="ro-RO" sz="3200" dirty="0"/>
              <a:t>Isaac Asimov </a:t>
            </a:r>
            <a:r>
              <a:rPr lang="ro-RO" sz="3200" dirty="0" err="1"/>
              <a:t>introduced</a:t>
            </a:r>
            <a:r>
              <a:rPr lang="ro-RO" sz="3200" dirty="0"/>
              <a:t> </a:t>
            </a:r>
            <a:r>
              <a:rPr lang="ro-RO" sz="3200" dirty="0" err="1"/>
              <a:t>the</a:t>
            </a:r>
            <a:r>
              <a:rPr lang="ro-RO" sz="3200" dirty="0"/>
              <a:t> </a:t>
            </a:r>
            <a:r>
              <a:rPr lang="ro-RO" sz="3200" dirty="0" err="1"/>
              <a:t>first</a:t>
            </a:r>
            <a:r>
              <a:rPr lang="ro-RO" sz="3200" dirty="0"/>
              <a:t> </a:t>
            </a:r>
            <a:r>
              <a:rPr lang="ro-RO" sz="3200" dirty="0" err="1"/>
              <a:t>laws</a:t>
            </a:r>
            <a:r>
              <a:rPr lang="ro-RO" sz="3200" dirty="0"/>
              <a:t> </a:t>
            </a:r>
            <a:r>
              <a:rPr lang="ro-RO" sz="3200" dirty="0" err="1"/>
              <a:t>that</a:t>
            </a:r>
            <a:r>
              <a:rPr lang="ro-RO" sz="3200" dirty="0"/>
              <a:t> regulate </a:t>
            </a:r>
            <a:r>
              <a:rPr lang="ro-RO" sz="3200" dirty="0" err="1"/>
              <a:t>the</a:t>
            </a:r>
            <a:r>
              <a:rPr lang="ro-RO" sz="3200" dirty="0"/>
              <a:t> conduct of </a:t>
            </a:r>
            <a:r>
              <a:rPr lang="ro-RO" sz="3200" dirty="0" err="1"/>
              <a:t>robots</a:t>
            </a:r>
            <a:endParaRPr lang="ro-RO" sz="3200" dirty="0"/>
          </a:p>
          <a:p>
            <a:r>
              <a:rPr lang="ro-RO" sz="3200" dirty="0"/>
              <a:t>For </a:t>
            </a:r>
            <a:r>
              <a:rPr lang="ro-RO" sz="3200" dirty="0" err="1"/>
              <a:t>now</a:t>
            </a:r>
            <a:r>
              <a:rPr lang="ro-RO" sz="3200" dirty="0"/>
              <a:t>, </a:t>
            </a:r>
            <a:r>
              <a:rPr lang="ro-RO" sz="3200" dirty="0" err="1"/>
              <a:t>however</a:t>
            </a:r>
            <a:r>
              <a:rPr lang="ro-RO" sz="3200" dirty="0"/>
              <a:t>, </a:t>
            </a:r>
            <a:r>
              <a:rPr lang="ro-RO" sz="3200" dirty="0" err="1"/>
              <a:t>we</a:t>
            </a:r>
            <a:r>
              <a:rPr lang="ro-RO" sz="3200" dirty="0"/>
              <a:t> </a:t>
            </a:r>
            <a:r>
              <a:rPr lang="ro-RO" sz="3200" dirty="0" err="1"/>
              <a:t>haven’t</a:t>
            </a:r>
            <a:r>
              <a:rPr lang="ro-RO" sz="3200" dirty="0"/>
              <a:t> </a:t>
            </a:r>
            <a:r>
              <a:rPr lang="ro-RO" sz="3200" dirty="0" err="1"/>
              <a:t>succeded</a:t>
            </a:r>
            <a:r>
              <a:rPr lang="ro-RO" sz="3200" dirty="0"/>
              <a:t> in </a:t>
            </a:r>
            <a:r>
              <a:rPr lang="ro-RO" sz="3200" dirty="0" err="1"/>
              <a:t>creating</a:t>
            </a:r>
            <a:r>
              <a:rPr lang="ro-RO" sz="3200" dirty="0"/>
              <a:t> an AI </a:t>
            </a:r>
            <a:r>
              <a:rPr lang="ro-RO" sz="3200" dirty="0" err="1"/>
              <a:t>smart</a:t>
            </a:r>
            <a:r>
              <a:rPr lang="ro-RO" sz="3200" dirty="0"/>
              <a:t> </a:t>
            </a:r>
            <a:r>
              <a:rPr lang="ro-RO" sz="3200" dirty="0" err="1"/>
              <a:t>enough</a:t>
            </a:r>
            <a:r>
              <a:rPr lang="ro-RO" sz="3200" dirty="0"/>
              <a:t> </a:t>
            </a:r>
            <a:r>
              <a:rPr lang="ro-RO" sz="3200" dirty="0" err="1"/>
              <a:t>to</a:t>
            </a:r>
            <a:r>
              <a:rPr lang="ro-RO" sz="3200" dirty="0"/>
              <a:t> </a:t>
            </a:r>
            <a:r>
              <a:rPr lang="ro-RO" sz="3200" dirty="0" err="1"/>
              <a:t>comprehend</a:t>
            </a:r>
            <a:r>
              <a:rPr lang="ro-RO" sz="3200" dirty="0"/>
              <a:t> </a:t>
            </a:r>
            <a:r>
              <a:rPr lang="ro-RO" sz="3200" dirty="0" err="1"/>
              <a:t>these</a:t>
            </a:r>
            <a:r>
              <a:rPr lang="ro-RO" sz="3200" dirty="0"/>
              <a:t> </a:t>
            </a:r>
            <a:r>
              <a:rPr lang="ro-RO" sz="3200" dirty="0" err="1"/>
              <a:t>laws</a:t>
            </a:r>
            <a:endParaRPr lang="ro-RO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1E0202-15D9-4B81-9C49-815974CC89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659" y="783250"/>
            <a:ext cx="5291500" cy="5291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3793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192A51-92A5-4878-8241-D2B46AFC06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1647" y="0"/>
            <a:ext cx="8988705" cy="684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112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3C94E-52EE-472F-8B5F-17DF59AAA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declare you… robot and wife!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C18CE-C9A9-493D-BE38-311BA580C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340" y="1871923"/>
            <a:ext cx="6639046" cy="4351338"/>
          </a:xfrm>
        </p:spPr>
        <p:txBody>
          <a:bodyPr anchor="ctr">
            <a:normAutofit/>
          </a:bodyPr>
          <a:lstStyle/>
          <a:p>
            <a:r>
              <a:rPr lang="en-US" sz="3200" dirty="0"/>
              <a:t>It is not clear if the robots will have any worker rights. </a:t>
            </a:r>
          </a:p>
          <a:p>
            <a:r>
              <a:rPr lang="en-US" sz="3200" dirty="0"/>
              <a:t>As robots have more advanced AI, empowering them to think and act like humans, legal standards need to change.</a:t>
            </a:r>
          </a:p>
          <a:p>
            <a:endParaRPr lang="ro-RO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C53C17-C190-4670-A1DF-4EC8BEDAA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8286" y="1690688"/>
            <a:ext cx="4218972" cy="42189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059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760AD5-740B-47FA-A501-A101E7EAC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628"/>
            <a:ext cx="12184889" cy="5694744"/>
          </a:xfrm>
        </p:spPr>
      </p:pic>
    </p:spTree>
    <p:extLst>
      <p:ext uri="{BB962C8B-B14F-4D97-AF65-F5344CB8AC3E}">
        <p14:creationId xmlns:p14="http://schemas.microsoft.com/office/powerpoint/2010/main" val="3199504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Britannic Bold"/>
        <a:ea typeface=""/>
        <a:cs typeface=""/>
      </a:majorFont>
      <a:minorFont>
        <a:latin typeface="Impac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256</Words>
  <Application>Microsoft Office PowerPoint</Application>
  <PresentationFormat>Widescreen</PresentationFormat>
  <Paragraphs>36</Paragraphs>
  <Slides>12</Slides>
  <Notes>10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Bradley Hand ITC</vt:lpstr>
      <vt:lpstr>Britannic Bold</vt:lpstr>
      <vt:lpstr>Calibri</vt:lpstr>
      <vt:lpstr>Impact</vt:lpstr>
      <vt:lpstr>Office Theme</vt:lpstr>
      <vt:lpstr>The citizens of the future  Legal rights of robots</vt:lpstr>
      <vt:lpstr>Today, we are going to talk about…</vt:lpstr>
      <vt:lpstr>PowerPoint Presentation</vt:lpstr>
      <vt:lpstr>Banking on robots</vt:lpstr>
      <vt:lpstr>PowerPoint Presentation</vt:lpstr>
      <vt:lpstr>Ethical bits</vt:lpstr>
      <vt:lpstr>PowerPoint Presentation</vt:lpstr>
      <vt:lpstr>I declare you… robot and wife!</vt:lpstr>
      <vt:lpstr>PowerPoint Presentation</vt:lpstr>
      <vt:lpstr>PowerPoint Presentation</vt:lpstr>
      <vt:lpstr>PowerPoint Presentation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Mihaela M.</dc:creator>
  <cp:lastModifiedBy>Mihaela</cp:lastModifiedBy>
  <cp:revision>42</cp:revision>
  <dcterms:created xsi:type="dcterms:W3CDTF">2019-03-30T10:04:51Z</dcterms:created>
  <dcterms:modified xsi:type="dcterms:W3CDTF">2019-12-03T17:39:14Z</dcterms:modified>
</cp:coreProperties>
</file>

<file path=docProps/thumbnail.jpeg>
</file>